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63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99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442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865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194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664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105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35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223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516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489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6371-BA6E-4A89-9800-6D49D8FC80AC}" type="datetimeFigureOut">
              <a:rPr lang="en-NZ" smtClean="0"/>
              <a:t>27/06/2019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9929-6325-4E02-9C8E-39197C6402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595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395536" y="764704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u="sng" dirty="0"/>
              <a:t>THE FUNDAMENTAL THEOREM OF CALCULUS.</a:t>
            </a:r>
            <a:endParaRPr lang="en-NZ" sz="3200" dirty="0"/>
          </a:p>
          <a:p>
            <a:endParaRPr lang="en-AU" sz="3200" dirty="0" smtClean="0"/>
          </a:p>
          <a:p>
            <a:r>
              <a:rPr lang="en-AU" sz="3200" dirty="0" smtClean="0"/>
              <a:t>There </a:t>
            </a:r>
            <a:r>
              <a:rPr lang="en-AU" sz="3200" dirty="0"/>
              <a:t>are TWO different types of </a:t>
            </a:r>
            <a:r>
              <a:rPr lang="en-AU" sz="3200" b="1" dirty="0"/>
              <a:t>CALCULUS</a:t>
            </a:r>
            <a:r>
              <a:rPr lang="en-AU" sz="3200" dirty="0"/>
              <a:t>. </a:t>
            </a:r>
            <a:endParaRPr lang="en-NZ" sz="3200" dirty="0"/>
          </a:p>
          <a:p>
            <a:endParaRPr lang="en-AU" sz="3200" dirty="0" smtClean="0"/>
          </a:p>
          <a:p>
            <a:r>
              <a:rPr lang="en-AU" sz="3200" dirty="0" smtClean="0"/>
              <a:t>1</a:t>
            </a:r>
            <a:r>
              <a:rPr lang="en-AU" sz="3200" dirty="0"/>
              <a:t>. </a:t>
            </a:r>
            <a:r>
              <a:rPr lang="en-AU" sz="3200" b="1" dirty="0"/>
              <a:t>DIFFERENTIATION:</a:t>
            </a:r>
            <a:r>
              <a:rPr lang="en-AU" sz="3200" dirty="0"/>
              <a:t> finding gradients of curves.</a:t>
            </a:r>
            <a:endParaRPr lang="en-NZ" sz="3200" dirty="0"/>
          </a:p>
          <a:p>
            <a:endParaRPr lang="en-AU" sz="3200" dirty="0" smtClean="0"/>
          </a:p>
          <a:p>
            <a:r>
              <a:rPr lang="en-AU" sz="3200" dirty="0" smtClean="0"/>
              <a:t>2</a:t>
            </a:r>
            <a:r>
              <a:rPr lang="en-AU" sz="3200" dirty="0"/>
              <a:t>.     </a:t>
            </a:r>
            <a:r>
              <a:rPr lang="en-AU" sz="3200" dirty="0" smtClean="0"/>
              <a:t>   </a:t>
            </a:r>
            <a:r>
              <a:rPr lang="en-AU" sz="3200" b="1" dirty="0"/>
              <a:t>INTEGRATION:</a:t>
            </a:r>
            <a:r>
              <a:rPr lang="en-AU" sz="3200" dirty="0"/>
              <a:t> finding areas under curves. </a:t>
            </a:r>
            <a:endParaRPr lang="en-NZ" sz="3200" dirty="0"/>
          </a:p>
          <a:p>
            <a:r>
              <a:rPr lang="en-AU" dirty="0"/>
              <a:t> </a:t>
            </a:r>
            <a:endParaRPr lang="en-NZ" dirty="0"/>
          </a:p>
          <a:p>
            <a:r>
              <a:rPr lang="en-AU" dirty="0"/>
              <a:t> </a:t>
            </a:r>
            <a:endParaRPr lang="en-AU" dirty="0" smtClean="0"/>
          </a:p>
          <a:p>
            <a:endParaRPr lang="en-AU" dirty="0"/>
          </a:p>
          <a:p>
            <a:r>
              <a:rPr lang="en-AU" sz="3200" dirty="0" smtClean="0"/>
              <a:t>These concepts seem to be totally different, but there is a connection!</a:t>
            </a:r>
            <a:endParaRPr lang="en-NZ" sz="3200" dirty="0"/>
          </a:p>
          <a:p>
            <a:r>
              <a:rPr lang="en-NZ" dirty="0" smtClean="0">
                <a:effectLst/>
              </a:rPr>
              <a:t/>
            </a:r>
            <a:br>
              <a:rPr lang="en-NZ" dirty="0" smtClean="0">
                <a:effectLst/>
              </a:rPr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49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04664"/>
            <a:ext cx="903649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Dividing throughout by </a:t>
            </a:r>
            <a:r>
              <a:rPr lang="en-AU" sz="2400" b="1" i="1" dirty="0"/>
              <a:t>h</a:t>
            </a:r>
            <a:r>
              <a:rPr lang="en-AU" sz="2400" dirty="0"/>
              <a:t>, we get:</a:t>
            </a:r>
            <a:endParaRPr lang="en-NZ" sz="2400" dirty="0"/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  &lt;  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en-AU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A(x)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    f(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h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If we find the limit of this as </a:t>
            </a:r>
            <a:r>
              <a:rPr lang="en-AU" sz="2400" b="1" i="1" dirty="0"/>
              <a:t>h</a:t>
            </a:r>
            <a:r>
              <a:rPr lang="en-AU" sz="2400" dirty="0"/>
              <a:t>         0</a:t>
            </a:r>
            <a:r>
              <a:rPr lang="en-AU" sz="2400" dirty="0" smtClean="0"/>
              <a:t>,</a:t>
            </a:r>
          </a:p>
          <a:p>
            <a:r>
              <a:rPr lang="en-AU" sz="2400" dirty="0" smtClean="0"/>
              <a:t> </a:t>
            </a:r>
            <a:r>
              <a:rPr lang="en-AU" sz="2400" dirty="0"/>
              <a:t>the three quantities become equal because </a:t>
            </a:r>
            <a:endParaRPr lang="en-AU" sz="2400" dirty="0" smtClean="0"/>
          </a:p>
          <a:p>
            <a:r>
              <a:rPr lang="en-AU" sz="2400" dirty="0" smtClean="0"/>
              <a:t>the two </a:t>
            </a:r>
            <a:r>
              <a:rPr lang="en-AU" sz="2400" dirty="0"/>
              <a:t>outer quantities both become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AU" sz="2400" b="1" i="1" dirty="0"/>
              <a:t>.</a:t>
            </a:r>
            <a:endParaRPr lang="en-NZ" sz="2400" dirty="0"/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       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f(x)      &lt;     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en-AU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A(x)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   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f(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h→0                                </a:t>
            </a:r>
            <a:r>
              <a:rPr lang="en-AU" sz="24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h→</a:t>
            </a:r>
            <a:r>
              <a:rPr lang="en-A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</a:t>
            </a:r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AU" sz="24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h→0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dirty="0"/>
              <a:t>which leaves us with    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&lt;  </a:t>
            </a:r>
            <a:r>
              <a:rPr lang="en-AU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  f(x)         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          so obviously    </a:t>
            </a:r>
            <a:r>
              <a:rPr lang="en-AU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f(x)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dx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95936" y="2492896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7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0688"/>
            <a:ext cx="871296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i="1" dirty="0" smtClean="0"/>
              <a:t>            Consider the meaning of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A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A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f(x)</a:t>
            </a:r>
            <a:endParaRPr lang="en-N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dx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AU" sz="2400" dirty="0" smtClean="0"/>
              <a:t>                                </a:t>
            </a:r>
            <a:endParaRPr lang="en-NZ" sz="2400" dirty="0"/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In words, this says, </a:t>
            </a:r>
            <a:endParaRPr lang="en-AU" sz="2400" dirty="0" smtClean="0"/>
          </a:p>
          <a:p>
            <a:r>
              <a:rPr lang="en-AU" sz="3200" dirty="0" smtClean="0"/>
              <a:t>“ </a:t>
            </a:r>
            <a:r>
              <a:rPr lang="en-AU" sz="3200" b="1" i="1" u="sng" dirty="0"/>
              <a:t>If we </a:t>
            </a:r>
            <a:r>
              <a:rPr lang="en-AU" sz="3200" b="1" u="sng" dirty="0"/>
              <a:t>DIFFERENTIATE</a:t>
            </a:r>
            <a:r>
              <a:rPr lang="en-AU" sz="3200" b="1" i="1" u="sng" dirty="0"/>
              <a:t> the expression for the </a:t>
            </a:r>
            <a:r>
              <a:rPr lang="en-AU" sz="3200" b="1" u="sng" dirty="0"/>
              <a:t>AREA</a:t>
            </a:r>
            <a:r>
              <a:rPr lang="en-AU" sz="3200" b="1" i="1" u="sng" dirty="0"/>
              <a:t> </a:t>
            </a:r>
            <a:endParaRPr lang="en-AU" sz="3200" b="1" i="1" u="sng" dirty="0" smtClean="0"/>
          </a:p>
          <a:p>
            <a:r>
              <a:rPr lang="en-AU" sz="3200" b="1" i="1" u="sng" dirty="0"/>
              <a:t> </a:t>
            </a:r>
            <a:r>
              <a:rPr lang="en-AU" sz="3200" b="1" i="1" u="sng" dirty="0" smtClean="0"/>
              <a:t> we </a:t>
            </a:r>
            <a:r>
              <a:rPr lang="en-AU" sz="3200" b="1" i="1" u="sng" dirty="0"/>
              <a:t>get the </a:t>
            </a:r>
            <a:r>
              <a:rPr lang="en-AU" sz="3200" b="1" u="sng" dirty="0"/>
              <a:t>EQUATION</a:t>
            </a:r>
            <a:r>
              <a:rPr lang="en-AU" sz="3200" b="1" i="1" u="sng" dirty="0"/>
              <a:t> of the curve</a:t>
            </a:r>
            <a:r>
              <a:rPr lang="en-AU" sz="3200" dirty="0" smtClean="0"/>
              <a:t>.”</a:t>
            </a:r>
          </a:p>
          <a:p>
            <a:endParaRPr lang="en-NZ" sz="2400" dirty="0"/>
          </a:p>
          <a:p>
            <a:r>
              <a:rPr lang="en-AU" sz="2400" dirty="0"/>
              <a:t>Or in other words, </a:t>
            </a:r>
            <a:endParaRPr lang="en-AU" sz="2400" dirty="0" smtClean="0"/>
          </a:p>
          <a:p>
            <a:r>
              <a:rPr lang="en-AU" sz="3200" dirty="0" smtClean="0"/>
              <a:t>“</a:t>
            </a:r>
            <a:r>
              <a:rPr lang="en-AU" sz="3200" b="1" i="1" u="sng" dirty="0"/>
              <a:t>The formula for </a:t>
            </a:r>
            <a:r>
              <a:rPr lang="en-AU" sz="3200" b="1" u="sng" dirty="0"/>
              <a:t>AREA</a:t>
            </a:r>
            <a:r>
              <a:rPr lang="en-AU" sz="3200" b="1" i="1" u="sng" dirty="0"/>
              <a:t> is </a:t>
            </a:r>
            <a:endParaRPr lang="en-AU" sz="3200" b="1" i="1" u="sng" dirty="0" smtClean="0"/>
          </a:p>
          <a:p>
            <a:r>
              <a:rPr lang="en-AU" sz="3200" b="1" i="1" u="sng" dirty="0" smtClean="0"/>
              <a:t>the </a:t>
            </a:r>
            <a:r>
              <a:rPr lang="en-AU" sz="3200" b="1" u="sng" dirty="0"/>
              <a:t>ANTIDERIVATIVE</a:t>
            </a:r>
            <a:r>
              <a:rPr lang="en-AU" sz="3200" b="1" i="1" u="sng" dirty="0"/>
              <a:t> of the </a:t>
            </a:r>
            <a:r>
              <a:rPr lang="en-AU" sz="3200" b="1" u="sng" dirty="0"/>
              <a:t>equation of the curve</a:t>
            </a:r>
            <a:r>
              <a:rPr lang="en-AU" sz="3200" b="1" i="1" u="sng" dirty="0" smtClean="0"/>
              <a:t>.</a:t>
            </a:r>
            <a:r>
              <a:rPr lang="en-AU" sz="3200" b="1" i="1" dirty="0" smtClean="0"/>
              <a:t>”</a:t>
            </a:r>
          </a:p>
          <a:p>
            <a:endParaRPr lang="en-AU" sz="3200" b="1" i="1" dirty="0"/>
          </a:p>
          <a:p>
            <a:r>
              <a:rPr lang="en-AU" sz="3200" b="1" i="1" dirty="0" smtClean="0"/>
              <a:t>Briefly:   INTEGRATION is ANTIDIFFERENTIATION!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7890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781472"/>
            <a:ext cx="84969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  </a:t>
            </a:r>
            <a:r>
              <a:rPr lang="en-NZ" sz="2800" dirty="0" smtClean="0"/>
              <a:t>GENERALLY</a:t>
            </a:r>
            <a:r>
              <a:rPr lang="en-N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N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y                                        </a:t>
            </a:r>
            <a:r>
              <a:rPr lang="en-N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N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f(x)</a:t>
            </a:r>
          </a:p>
          <a:p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A</a:t>
            </a:r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a              b             x</a:t>
            </a:r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Z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NZ" b="1" i="1" baseline="-25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NZ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NZ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AU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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f(x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dx       which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means: </a:t>
            </a:r>
            <a:endParaRPr lang="en-N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AU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A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antiderivative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f(x)    =   A(x) </a:t>
            </a:r>
            <a:endParaRPr lang="en-A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  A(b) – A(a) </a:t>
            </a:r>
            <a:endParaRPr lang="en-N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2560060" y="980728"/>
            <a:ext cx="2962275" cy="2016224"/>
            <a:chOff x="3540" y="8790"/>
            <a:chExt cx="4665" cy="2745"/>
          </a:xfrm>
        </p:grpSpPr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540" y="11437"/>
              <a:ext cx="46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3990" y="8790"/>
              <a:ext cx="0" cy="27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4470" y="9168"/>
              <a:ext cx="2970" cy="1485"/>
            </a:xfrm>
            <a:custGeom>
              <a:avLst/>
              <a:gdLst>
                <a:gd name="T0" fmla="*/ 0 w 2970"/>
                <a:gd name="T1" fmla="*/ 1440 h 1485"/>
                <a:gd name="T2" fmla="*/ 1560 w 2970"/>
                <a:gd name="T3" fmla="*/ 1245 h 1485"/>
                <a:gd name="T4" fmla="*/ 2970 w 2970"/>
                <a:gd name="T5" fmla="*/ 0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0" h="1485">
                  <a:moveTo>
                    <a:pt x="0" y="1440"/>
                  </a:moveTo>
                  <a:cubicBezTo>
                    <a:pt x="532" y="1462"/>
                    <a:pt x="1065" y="1485"/>
                    <a:pt x="1560" y="1245"/>
                  </a:cubicBezTo>
                  <a:cubicBezTo>
                    <a:pt x="2055" y="1005"/>
                    <a:pt x="2512" y="502"/>
                    <a:pt x="297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5610" y="10507"/>
              <a:ext cx="0" cy="9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7065" y="9547"/>
              <a:ext cx="0" cy="1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5078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/>
          <a:srcRect l="15055" r="9162" b="13705"/>
          <a:stretch/>
        </p:blipFill>
        <p:spPr bwMode="auto">
          <a:xfrm>
            <a:off x="4139952" y="2132856"/>
            <a:ext cx="3456384" cy="28803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03443"/>
            <a:ext cx="8568952" cy="7355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800" dirty="0" err="1"/>
              <a:t>eg</a:t>
            </a:r>
            <a:r>
              <a:rPr lang="en-AU" sz="2800" dirty="0"/>
              <a:t>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f(x) = 3x</a:t>
            </a:r>
            <a:r>
              <a:rPr lang="en-AU" sz="2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and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AU" sz="2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A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Area A = </a:t>
            </a:r>
            <a:r>
              <a:rPr lang="en-AU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</a:t>
            </a:r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AU" sz="2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dx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N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A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4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         </a:t>
            </a:r>
            <a:endParaRPr lang="en-N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    </a:t>
            </a:r>
            <a:endParaRPr lang="en-N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4</a:t>
            </a:r>
            <a:r>
              <a:rPr lang="en-A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   2</a:t>
            </a:r>
            <a:r>
              <a:rPr lang="en-A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A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64 – 8 </a:t>
            </a:r>
          </a:p>
          <a:p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56 units</a:t>
            </a:r>
            <a:r>
              <a:rPr lang="en-A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A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b="1" i="1" dirty="0" smtClean="0"/>
          </a:p>
          <a:p>
            <a:endParaRPr lang="en-AU" sz="2800" b="1" i="1" dirty="0"/>
          </a:p>
          <a:p>
            <a:r>
              <a:rPr lang="en-AU" sz="2800" dirty="0" smtClean="0"/>
              <a:t> </a:t>
            </a:r>
            <a:endParaRPr lang="en-NZ" sz="2800" dirty="0"/>
          </a:p>
        </p:txBody>
      </p:sp>
      <p:sp>
        <p:nvSpPr>
          <p:cNvPr id="20" name="Double Bracket 19"/>
          <p:cNvSpPr/>
          <p:nvPr/>
        </p:nvSpPr>
        <p:spPr>
          <a:xfrm>
            <a:off x="971600" y="2348880"/>
            <a:ext cx="864096" cy="936104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Connector 2"/>
          <p:cNvCxnSpPr/>
          <p:nvPr/>
        </p:nvCxnSpPr>
        <p:spPr>
          <a:xfrm>
            <a:off x="10980712" y="28169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444208" y="4293096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64288" y="2816932"/>
            <a:ext cx="0" cy="1908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763960" y="3789040"/>
            <a:ext cx="567680" cy="72008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Double Bracket 11"/>
          <p:cNvSpPr/>
          <p:nvPr/>
        </p:nvSpPr>
        <p:spPr>
          <a:xfrm>
            <a:off x="1916088" y="3789040"/>
            <a:ext cx="567680" cy="72008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6551240" y="4139788"/>
            <a:ext cx="54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37379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 rotWithShape="1">
          <a:blip r:embed="rId2"/>
          <a:srcRect l="15055" r="9162" b="13705"/>
          <a:stretch/>
        </p:blipFill>
        <p:spPr bwMode="auto">
          <a:xfrm>
            <a:off x="4608004" y="188640"/>
            <a:ext cx="2918460" cy="1945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476672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200" dirty="0" smtClean="0"/>
          </a:p>
          <a:p>
            <a:r>
              <a:rPr lang="en-AU" sz="3200" dirty="0" smtClean="0"/>
              <a:t>     To estimate area A                                     </a:t>
            </a:r>
          </a:p>
          <a:p>
            <a:r>
              <a:rPr lang="en-AU" sz="3200" dirty="0" smtClean="0"/>
              <a:t>   under </a:t>
            </a:r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3x</a:t>
            </a:r>
            <a:r>
              <a:rPr lang="en-AU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200" dirty="0" smtClean="0"/>
              <a:t>from                                A                 </a:t>
            </a:r>
          </a:p>
          <a:p>
            <a:r>
              <a:rPr lang="en-AU" sz="3200" dirty="0" smtClean="0"/>
              <a:t>  </a:t>
            </a:r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2 to x = 4</a:t>
            </a:r>
          </a:p>
          <a:p>
            <a:r>
              <a:rPr lang="en-AU" sz="3200" dirty="0" smtClean="0"/>
              <a:t>we could split it into small rectangles:</a:t>
            </a:r>
          </a:p>
          <a:p>
            <a:endParaRPr lang="en-NZ" sz="2800" dirty="0" smtClean="0"/>
          </a:p>
          <a:p>
            <a:endParaRPr lang="en-NZ" sz="2800" dirty="0"/>
          </a:p>
          <a:p>
            <a:r>
              <a:rPr lang="en-NZ" sz="2800" dirty="0" smtClean="0"/>
              <a:t>With 4 rectangles,</a:t>
            </a:r>
          </a:p>
          <a:p>
            <a:r>
              <a:rPr lang="en-NZ" sz="2800" dirty="0" smtClean="0"/>
              <a:t>the area ≈ 48.96 units</a:t>
            </a:r>
            <a:r>
              <a:rPr lang="en-NZ" sz="2800" baseline="30000" dirty="0" smtClean="0"/>
              <a:t>2</a:t>
            </a:r>
            <a:endParaRPr lang="en-NZ" sz="2800" dirty="0" smtClean="0"/>
          </a:p>
          <a:p>
            <a:endParaRPr lang="en-AU" sz="3200" dirty="0" smtClean="0"/>
          </a:p>
          <a:p>
            <a:endParaRPr lang="en-AU" sz="3200" dirty="0" smtClean="0"/>
          </a:p>
          <a:p>
            <a:endParaRPr lang="en-NZ" sz="3200" dirty="0"/>
          </a:p>
        </p:txBody>
      </p:sp>
      <p:pic>
        <p:nvPicPr>
          <p:cNvPr id="22" name="Picture 21"/>
          <p:cNvPicPr/>
          <p:nvPr/>
        </p:nvPicPr>
        <p:blipFill rotWithShape="1">
          <a:blip r:embed="rId3"/>
          <a:srcRect l="15821" r="9672" b="13198"/>
          <a:stretch/>
        </p:blipFill>
        <p:spPr bwMode="auto">
          <a:xfrm>
            <a:off x="4632405" y="3717032"/>
            <a:ext cx="2962275" cy="20186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6588224" y="1628800"/>
            <a:ext cx="0" cy="3290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164288" y="620688"/>
            <a:ext cx="0" cy="13371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52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882"/>
            <a:ext cx="871296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And, to get a </a:t>
            </a:r>
            <a:r>
              <a:rPr lang="en-AU" sz="3200" b="1" dirty="0"/>
              <a:t>better approximation,</a:t>
            </a:r>
            <a:r>
              <a:rPr lang="en-AU" sz="3200" dirty="0"/>
              <a:t>                                      we could split it into </a:t>
            </a:r>
            <a:r>
              <a:rPr lang="en-AU" sz="3200" b="1" dirty="0"/>
              <a:t>more and more rectangles</a:t>
            </a:r>
            <a:r>
              <a:rPr lang="en-AU" sz="3200" dirty="0"/>
              <a:t> </a:t>
            </a:r>
            <a:endParaRPr lang="en-AU" sz="3200" dirty="0" smtClean="0"/>
          </a:p>
          <a:p>
            <a:endParaRPr lang="en-AU" sz="3200" dirty="0"/>
          </a:p>
          <a:p>
            <a:r>
              <a:rPr lang="en-AU" sz="2800" dirty="0" smtClean="0"/>
              <a:t>With 8 rectangles, </a:t>
            </a:r>
          </a:p>
          <a:p>
            <a:r>
              <a:rPr lang="en-AU" sz="2800" dirty="0" smtClean="0"/>
              <a:t>the area </a:t>
            </a:r>
            <a:r>
              <a:rPr lang="en-NZ" sz="2800" dirty="0"/>
              <a:t>≈</a:t>
            </a:r>
            <a:r>
              <a:rPr lang="en-AU" sz="2800" dirty="0" smtClean="0"/>
              <a:t> 51.56 units</a:t>
            </a:r>
            <a:r>
              <a:rPr lang="en-AU" sz="2800" baseline="30000" dirty="0" smtClean="0"/>
              <a:t>2</a:t>
            </a:r>
            <a:endParaRPr lang="en-AU" sz="2800" dirty="0" smtClean="0"/>
          </a:p>
          <a:p>
            <a:endParaRPr lang="en-AU" sz="3200" dirty="0"/>
          </a:p>
          <a:p>
            <a:endParaRPr lang="en-AU" sz="3200" dirty="0" smtClean="0"/>
          </a:p>
          <a:p>
            <a:r>
              <a:rPr lang="en-AU" sz="2800" dirty="0"/>
              <a:t>With </a:t>
            </a:r>
            <a:r>
              <a:rPr lang="en-AU" sz="2800" dirty="0" smtClean="0"/>
              <a:t>16 </a:t>
            </a:r>
            <a:r>
              <a:rPr lang="en-AU" sz="2800" dirty="0"/>
              <a:t>rectangles, </a:t>
            </a:r>
          </a:p>
          <a:p>
            <a:r>
              <a:rPr lang="en-AU" sz="2800" dirty="0"/>
              <a:t>the area </a:t>
            </a:r>
            <a:r>
              <a:rPr lang="en-NZ" sz="2800" dirty="0"/>
              <a:t>≈</a:t>
            </a:r>
            <a:r>
              <a:rPr lang="en-AU" sz="2800" dirty="0" smtClean="0"/>
              <a:t> 53.77 </a:t>
            </a:r>
            <a:r>
              <a:rPr lang="en-AU" sz="2800" dirty="0"/>
              <a:t>units</a:t>
            </a:r>
            <a:r>
              <a:rPr lang="en-AU" sz="2800" baseline="30000" dirty="0"/>
              <a:t>2</a:t>
            </a:r>
            <a:endParaRPr lang="en-AU" sz="2800" dirty="0"/>
          </a:p>
          <a:p>
            <a:endParaRPr lang="en-AU" sz="3200" dirty="0"/>
          </a:p>
          <a:p>
            <a:endParaRPr lang="en-AU" sz="3200" dirty="0" smtClean="0"/>
          </a:p>
          <a:p>
            <a:r>
              <a:rPr lang="en-AU" sz="3200" dirty="0" smtClean="0"/>
              <a:t>When we have </a:t>
            </a:r>
            <a:r>
              <a:rPr lang="en-AU" sz="3200" b="1" i="1" dirty="0" smtClean="0"/>
              <a:t>n</a:t>
            </a:r>
            <a:r>
              <a:rPr lang="en-AU" sz="3200" dirty="0" smtClean="0"/>
              <a:t> rectangles of width </a:t>
            </a:r>
            <a:r>
              <a:rPr lang="en-AU" sz="3200" b="1" i="1" dirty="0" smtClean="0"/>
              <a:t>h</a:t>
            </a:r>
            <a:r>
              <a:rPr lang="en-AU" sz="3200" dirty="0" smtClean="0"/>
              <a:t>, the algebra gets very, very complicated, but we </a:t>
            </a:r>
            <a:r>
              <a:rPr lang="en-AU" sz="3200" b="1" i="1" dirty="0" smtClean="0"/>
              <a:t>could</a:t>
            </a:r>
            <a:r>
              <a:rPr lang="en-AU" sz="3200" dirty="0" smtClean="0"/>
              <a:t> find what limit the expression approaches. </a:t>
            </a:r>
          </a:p>
          <a:p>
            <a:endParaRPr lang="en-AU" sz="3200" dirty="0"/>
          </a:p>
          <a:p>
            <a:endParaRPr lang="en-AU" sz="3200" dirty="0" smtClean="0"/>
          </a:p>
          <a:p>
            <a:endParaRPr lang="en-AU" sz="3200" dirty="0"/>
          </a:p>
          <a:p>
            <a:r>
              <a:rPr lang="en-AU" sz="3200" dirty="0"/>
              <a:t>then see what this approaches (using limits).</a:t>
            </a:r>
            <a:endParaRPr lang="en-NZ" sz="32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5309" r="9417" b="14467"/>
          <a:stretch/>
        </p:blipFill>
        <p:spPr bwMode="auto">
          <a:xfrm>
            <a:off x="4283968" y="1124744"/>
            <a:ext cx="2999105" cy="1979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/>
          <a:srcRect l="14800" r="9289" b="14213"/>
          <a:stretch/>
        </p:blipFill>
        <p:spPr bwMode="auto">
          <a:xfrm>
            <a:off x="4283968" y="3157294"/>
            <a:ext cx="2999105" cy="19088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732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678" y="116632"/>
            <a:ext cx="77768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For 4 rectangles the area =  48.96</a:t>
            </a:r>
          </a:p>
          <a:p>
            <a:endParaRPr lang="en-NZ" sz="3200" dirty="0"/>
          </a:p>
          <a:p>
            <a:r>
              <a:rPr lang="en-NZ" sz="3200" dirty="0"/>
              <a:t>For </a:t>
            </a:r>
            <a:r>
              <a:rPr lang="en-NZ" sz="3200" dirty="0" smtClean="0"/>
              <a:t>8 </a:t>
            </a:r>
            <a:r>
              <a:rPr lang="en-NZ" sz="3200" dirty="0"/>
              <a:t>rectangles the area =  </a:t>
            </a:r>
            <a:r>
              <a:rPr lang="en-NZ" sz="3200" dirty="0" smtClean="0"/>
              <a:t>51.56</a:t>
            </a:r>
            <a:endParaRPr lang="en-NZ" sz="3200" dirty="0"/>
          </a:p>
          <a:p>
            <a:endParaRPr lang="en-NZ" sz="3200" dirty="0" smtClean="0"/>
          </a:p>
          <a:p>
            <a:r>
              <a:rPr lang="en-NZ" sz="3200" dirty="0"/>
              <a:t>For </a:t>
            </a:r>
            <a:r>
              <a:rPr lang="en-NZ" sz="3200" dirty="0" smtClean="0"/>
              <a:t>16 </a:t>
            </a:r>
            <a:r>
              <a:rPr lang="en-NZ" sz="3200" dirty="0"/>
              <a:t>rectangles the area =  </a:t>
            </a:r>
            <a:r>
              <a:rPr lang="en-NZ" sz="3200" dirty="0" smtClean="0"/>
              <a:t>53.77</a:t>
            </a:r>
          </a:p>
          <a:p>
            <a:endParaRPr lang="en-NZ" sz="3200" dirty="0"/>
          </a:p>
          <a:p>
            <a:r>
              <a:rPr lang="en-NZ" sz="3200" dirty="0"/>
              <a:t>For </a:t>
            </a:r>
            <a:r>
              <a:rPr lang="en-NZ" sz="3200" dirty="0" smtClean="0"/>
              <a:t>50 </a:t>
            </a:r>
            <a:r>
              <a:rPr lang="en-NZ" sz="3200" dirty="0"/>
              <a:t>rectangles the area =  </a:t>
            </a:r>
            <a:r>
              <a:rPr lang="en-NZ" sz="3200" dirty="0" smtClean="0"/>
              <a:t>55.28</a:t>
            </a:r>
            <a:endParaRPr lang="en-NZ" sz="3200" dirty="0"/>
          </a:p>
          <a:p>
            <a:endParaRPr lang="en-NZ" sz="3200" dirty="0" smtClean="0"/>
          </a:p>
          <a:p>
            <a:r>
              <a:rPr lang="en-NZ" sz="3200" dirty="0" smtClean="0"/>
              <a:t>For 100 </a:t>
            </a:r>
            <a:r>
              <a:rPr lang="en-NZ" sz="3200" dirty="0"/>
              <a:t>rectangles the area =  </a:t>
            </a:r>
            <a:r>
              <a:rPr lang="en-NZ" sz="3200" dirty="0" smtClean="0"/>
              <a:t>55.64</a:t>
            </a:r>
            <a:endParaRPr lang="en-NZ" sz="3200" dirty="0"/>
          </a:p>
          <a:p>
            <a:endParaRPr lang="en-NZ" sz="3200" dirty="0" smtClean="0"/>
          </a:p>
          <a:p>
            <a:r>
              <a:rPr lang="en-NZ" sz="3200" dirty="0" smtClean="0"/>
              <a:t>For 500 rectangles the area = 55.93</a:t>
            </a:r>
          </a:p>
          <a:p>
            <a:endParaRPr lang="en-NZ" sz="3200" dirty="0"/>
          </a:p>
          <a:p>
            <a:r>
              <a:rPr lang="en-NZ" sz="3200" dirty="0"/>
              <a:t>For </a:t>
            </a:r>
            <a:r>
              <a:rPr lang="en-NZ" sz="3200" dirty="0" smtClean="0"/>
              <a:t>1000 </a:t>
            </a:r>
            <a:r>
              <a:rPr lang="en-NZ" sz="3200" dirty="0"/>
              <a:t>rectangles the area = </a:t>
            </a:r>
            <a:r>
              <a:rPr lang="en-NZ" sz="3200" dirty="0" smtClean="0"/>
              <a:t>55.99</a:t>
            </a:r>
            <a:endParaRPr lang="en-NZ" sz="3200" dirty="0"/>
          </a:p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201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314" y="0"/>
            <a:ext cx="879318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 </a:t>
            </a:r>
            <a:r>
              <a:rPr lang="en-AU" sz="3200" dirty="0" smtClean="0"/>
              <a:t>Generally, this is what we could do:</a:t>
            </a:r>
          </a:p>
          <a:p>
            <a:endParaRPr lang="en-NZ" sz="3200" dirty="0"/>
          </a:p>
          <a:p>
            <a:r>
              <a:rPr lang="en-AU" sz="3200" dirty="0"/>
              <a:t>Area of 1 </a:t>
            </a:r>
            <a:r>
              <a:rPr lang="en-AU" sz="3200" dirty="0" smtClean="0"/>
              <a:t>rectangle </a:t>
            </a:r>
            <a:r>
              <a:rPr lang="en-AU" sz="3200" dirty="0"/>
              <a:t>≈  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× </a:t>
            </a:r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N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N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h</a:t>
            </a:r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 smtClean="0"/>
              <a:t>Area </a:t>
            </a:r>
            <a:r>
              <a:rPr lang="en-AU" sz="3200" dirty="0"/>
              <a:t>of all </a:t>
            </a:r>
            <a:r>
              <a:rPr lang="en-AU" sz="3200" dirty="0" smtClean="0"/>
              <a:t>the rectangles </a:t>
            </a:r>
            <a:r>
              <a:rPr lang="en-AU" sz="3200" dirty="0"/>
              <a:t>≈ </a:t>
            </a: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∑ </a:t>
            </a:r>
            <a:r>
              <a:rPr lang="en-A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f(x)× h</a:t>
            </a:r>
            <a:endParaRPr lang="en-N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b="1" i="1" dirty="0"/>
              <a:t>                                                                                          </a:t>
            </a:r>
            <a:endParaRPr lang="en-NZ" sz="3200" dirty="0"/>
          </a:p>
          <a:p>
            <a:r>
              <a:rPr lang="en-AU" sz="3200" dirty="0"/>
              <a:t>Actual area under the curve = </a:t>
            </a:r>
            <a:r>
              <a:rPr lang="en-A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∑ f(x)×h</a:t>
            </a: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A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h→0</a:t>
            </a:r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 smtClean="0"/>
              <a:t>which </a:t>
            </a:r>
            <a:r>
              <a:rPr lang="en-AU" sz="3200" dirty="0"/>
              <a:t>is written as   </a:t>
            </a:r>
            <a:r>
              <a:rPr lang="en-AU" sz="4400" b="1" dirty="0">
                <a:sym typeface="Symbol"/>
              </a:rPr>
              <a:t></a:t>
            </a:r>
            <a:r>
              <a:rPr lang="en-AU" sz="3200" b="1" dirty="0"/>
              <a:t> 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dx</a:t>
            </a:r>
            <a:endParaRPr lang="en-N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 smtClean="0"/>
              <a:t>( but evaluating this limit is incredibly complicated)                </a:t>
            </a:r>
            <a:endParaRPr lang="en-NZ" sz="3200" dirty="0"/>
          </a:p>
          <a:p>
            <a:r>
              <a:rPr lang="en-NZ" dirty="0" smtClean="0"/>
              <a:t> </a:t>
            </a:r>
            <a:endParaRPr lang="en-NZ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724128" y="692696"/>
            <a:ext cx="1152128" cy="1872208"/>
            <a:chOff x="7167" y="4910"/>
            <a:chExt cx="653" cy="1289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7167" y="5111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7167" y="6198"/>
              <a:ext cx="6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7796" y="4910"/>
              <a:ext cx="16" cy="1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7179" y="5131"/>
              <a:ext cx="6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179" y="4910"/>
              <a:ext cx="641" cy="201"/>
            </a:xfrm>
            <a:custGeom>
              <a:avLst/>
              <a:gdLst>
                <a:gd name="T0" fmla="*/ 641 w 641"/>
                <a:gd name="T1" fmla="*/ 0 h 201"/>
                <a:gd name="T2" fmla="*/ 390 w 641"/>
                <a:gd name="T3" fmla="*/ 135 h 201"/>
                <a:gd name="T4" fmla="*/ 0 w 641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1" h="201">
                  <a:moveTo>
                    <a:pt x="641" y="0"/>
                  </a:moveTo>
                  <a:cubicBezTo>
                    <a:pt x="569" y="51"/>
                    <a:pt x="497" y="102"/>
                    <a:pt x="390" y="135"/>
                  </a:cubicBezTo>
                  <a:cubicBezTo>
                    <a:pt x="283" y="168"/>
                    <a:pt x="65" y="190"/>
                    <a:pt x="0" y="20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580112" y="984638"/>
            <a:ext cx="0" cy="1555574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73292" y="2924944"/>
            <a:ext cx="1202964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5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7776864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After an lot of algebra, it would probably come to an expression similar to this:</a:t>
            </a:r>
          </a:p>
          <a:p>
            <a:endParaRPr lang="en-NZ" dirty="0" smtClean="0"/>
          </a:p>
          <a:p>
            <a:r>
              <a:rPr lang="en-AU" sz="3200" b="1" i="1" dirty="0" smtClean="0"/>
              <a:t>Area  =  </a:t>
            </a:r>
            <a:r>
              <a:rPr lang="en-AU" sz="3200" b="1" i="1" dirty="0" err="1" smtClean="0"/>
              <a:t>lim</a:t>
            </a:r>
            <a:r>
              <a:rPr lang="en-AU" sz="3200" b="1" i="1" dirty="0" smtClean="0"/>
              <a:t>  56( 1 + 2h + 4h</a:t>
            </a:r>
            <a:r>
              <a:rPr lang="en-AU" sz="3200" b="1" i="1" baseline="30000" dirty="0" smtClean="0"/>
              <a:t>2</a:t>
            </a:r>
            <a:r>
              <a:rPr lang="en-AU" sz="3200" b="1" i="1" dirty="0" smtClean="0"/>
              <a:t> + 8h</a:t>
            </a:r>
            <a:r>
              <a:rPr lang="en-AU" sz="3200" b="1" i="1" baseline="30000" dirty="0" smtClean="0"/>
              <a:t>3</a:t>
            </a:r>
            <a:r>
              <a:rPr lang="en-AU" sz="3200" b="1" i="1" dirty="0" smtClean="0"/>
              <a:t> + … )</a:t>
            </a:r>
            <a:endParaRPr lang="en-AU" sz="3200" dirty="0"/>
          </a:p>
          <a:p>
            <a:r>
              <a:rPr lang="en-AU" sz="3200" baseline="30000" dirty="0"/>
              <a:t>                    </a:t>
            </a:r>
            <a:r>
              <a:rPr lang="en-AU" sz="3200" b="1" baseline="30000" dirty="0" smtClean="0"/>
              <a:t>as</a:t>
            </a:r>
            <a:r>
              <a:rPr lang="en-AU" sz="3200" baseline="30000" dirty="0" smtClean="0"/>
              <a:t>  </a:t>
            </a:r>
            <a:r>
              <a:rPr lang="en-AU" sz="3200" b="1" i="1" baseline="30000" dirty="0"/>
              <a:t>h</a:t>
            </a:r>
            <a:r>
              <a:rPr lang="en-AU" sz="3200" b="1" baseline="30000" dirty="0"/>
              <a:t>→0</a:t>
            </a:r>
            <a:endParaRPr lang="en-AU" sz="3200" b="1" dirty="0"/>
          </a:p>
          <a:p>
            <a:endParaRPr lang="en-NZ" dirty="0"/>
          </a:p>
          <a:p>
            <a:r>
              <a:rPr lang="en-NZ" sz="3200" dirty="0" smtClean="0"/>
              <a:t>           = </a:t>
            </a:r>
            <a:r>
              <a:rPr lang="en-NZ" sz="3200" b="1" i="1" dirty="0" smtClean="0"/>
              <a:t>56 units</a:t>
            </a:r>
            <a:r>
              <a:rPr lang="en-NZ" sz="3200" b="1" i="1" baseline="30000" dirty="0" smtClean="0"/>
              <a:t>2</a:t>
            </a:r>
          </a:p>
          <a:p>
            <a:endParaRPr lang="en-NZ" sz="3200" b="1" i="1" baseline="30000" dirty="0"/>
          </a:p>
          <a:p>
            <a:r>
              <a:rPr lang="en-NZ" sz="3200" b="1" i="1" dirty="0" smtClean="0"/>
              <a:t>Unfortunately, </a:t>
            </a:r>
            <a:r>
              <a:rPr lang="en-NZ" sz="3200" b="1" i="1" dirty="0" err="1" smtClean="0"/>
              <a:t>simplyfying</a:t>
            </a:r>
            <a:r>
              <a:rPr lang="en-NZ" sz="3200" b="1" i="1" dirty="0" smtClean="0"/>
              <a:t> the expression into something like the above is extremely difficult.  (see pages 285 – 288 in my book)</a:t>
            </a:r>
            <a:endParaRPr lang="en-NZ" sz="3200" b="1" i="1" dirty="0"/>
          </a:p>
        </p:txBody>
      </p:sp>
    </p:spTree>
    <p:extLst>
      <p:ext uri="{BB962C8B-B14F-4D97-AF65-F5344CB8AC3E}">
        <p14:creationId xmlns:p14="http://schemas.microsoft.com/office/powerpoint/2010/main" val="32618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17" y="260648"/>
            <a:ext cx="82089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However, consider this approach</a:t>
            </a:r>
            <a:r>
              <a:rPr lang="en-AU" sz="3200" dirty="0" smtClean="0"/>
              <a:t>:</a:t>
            </a:r>
            <a:endParaRPr lang="en-AU" sz="3200" b="1" dirty="0"/>
          </a:p>
          <a:p>
            <a:endParaRPr lang="en-AU" sz="1000" b="1" dirty="0" smtClean="0"/>
          </a:p>
          <a:p>
            <a:r>
              <a:rPr lang="en-AU" sz="3200" b="1" dirty="0" smtClean="0"/>
              <a:t>Suppose </a:t>
            </a:r>
            <a:r>
              <a:rPr lang="en-AU" sz="3200" b="1" dirty="0"/>
              <a:t>there exists a formula or expression, in terms of 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3200" b="1" dirty="0"/>
              <a:t>, to find the </a:t>
            </a:r>
            <a:r>
              <a:rPr lang="en-AU" sz="3200" b="1" dirty="0" smtClean="0"/>
              <a:t>area under a curve</a:t>
            </a:r>
            <a:r>
              <a:rPr lang="en-AU" sz="3200" dirty="0" smtClean="0"/>
              <a:t>. </a:t>
            </a:r>
          </a:p>
          <a:p>
            <a:r>
              <a:rPr lang="en-AU" sz="3200" b="1" dirty="0"/>
              <a:t>We will call this formula or function </a:t>
            </a:r>
            <a:r>
              <a:rPr lang="en-AU" sz="3200" b="1" i="1" dirty="0"/>
              <a:t>A(</a:t>
            </a:r>
            <a:r>
              <a:rPr lang="en-A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3200" b="1" i="1" dirty="0"/>
              <a:t>).</a:t>
            </a:r>
            <a:endParaRPr lang="en-NZ" sz="3200" dirty="0"/>
          </a:p>
          <a:p>
            <a:endParaRPr lang="en-AU" sz="3200" dirty="0"/>
          </a:p>
          <a:p>
            <a:r>
              <a:rPr lang="en-AU" sz="3200" i="1" dirty="0" smtClean="0"/>
              <a:t>Similarly, we could find the area                                         of a circle by splitting it into                                         rectangles the same way.</a:t>
            </a:r>
          </a:p>
          <a:p>
            <a:endParaRPr lang="en-AU" sz="3200" i="1" dirty="0"/>
          </a:p>
          <a:p>
            <a:r>
              <a:rPr lang="en-AU" sz="3200" i="1" dirty="0" smtClean="0"/>
              <a:t>But we </a:t>
            </a:r>
            <a:r>
              <a:rPr lang="en-AU" sz="3200" b="1" dirty="0" smtClean="0"/>
              <a:t>already know </a:t>
            </a:r>
            <a:r>
              <a:rPr lang="en-AU" sz="3200" i="1" dirty="0"/>
              <a:t>there is a formula to find the area of a circle </a:t>
            </a:r>
            <a:r>
              <a:rPr lang="en-AU" sz="3200" b="1" i="1" dirty="0" smtClean="0"/>
              <a:t>A = πr</a:t>
            </a:r>
            <a:r>
              <a:rPr lang="en-AU" sz="3200" b="1" i="1" baseline="30000" dirty="0" smtClean="0"/>
              <a:t>2</a:t>
            </a:r>
            <a:r>
              <a:rPr lang="en-AU" sz="3200" b="1" i="1" dirty="0" smtClean="0"/>
              <a:t>.</a:t>
            </a:r>
            <a:endParaRPr lang="en-NZ" sz="3200" b="1" dirty="0"/>
          </a:p>
          <a:p>
            <a:r>
              <a:rPr lang="en-NZ" sz="3200" dirty="0" smtClean="0"/>
              <a:t>We are looking for a similar “formula” for areas under curves.</a:t>
            </a:r>
            <a:endParaRPr lang="en-N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3" t="24810" r="35195" b="24811"/>
          <a:stretch/>
        </p:blipFill>
        <p:spPr bwMode="auto">
          <a:xfrm>
            <a:off x="6156176" y="2852936"/>
            <a:ext cx="185152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9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It is most helpful to think of this in the following way</a:t>
            </a:r>
            <a:r>
              <a:rPr lang="en-AU" sz="2800" b="1" dirty="0" smtClean="0"/>
              <a:t>:</a:t>
            </a:r>
          </a:p>
          <a:p>
            <a:endParaRPr lang="en-NZ" sz="2800" dirty="0"/>
          </a:p>
          <a:p>
            <a:r>
              <a:rPr lang="en-AU" sz="2800" b="1" i="1" dirty="0"/>
              <a:t>A(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2800" b="1" i="1" dirty="0"/>
              <a:t>)</a:t>
            </a:r>
            <a:r>
              <a:rPr lang="en-AU" sz="2800" dirty="0"/>
              <a:t> = area under the curve from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0 to x = 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b="1" i="1" dirty="0"/>
          </a:p>
          <a:p>
            <a:r>
              <a:rPr lang="en-AU" sz="2800" b="1" i="1" dirty="0" smtClean="0"/>
              <a:t>                                                                                    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A(x</a:t>
            </a:r>
            <a:r>
              <a:rPr lang="en-AU" sz="24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2400" b="1" dirty="0" smtClean="0"/>
              <a:t>)</a:t>
            </a:r>
            <a:endParaRPr lang="en-AU" sz="2800" b="1" dirty="0" smtClean="0"/>
          </a:p>
          <a:p>
            <a:r>
              <a:rPr lang="en-AU" sz="2800" b="1" i="1" dirty="0" smtClean="0"/>
              <a:t>                                                                                    </a:t>
            </a:r>
            <a:r>
              <a:rPr lang="en-AU" sz="2000" b="1" i="1" dirty="0" smtClean="0"/>
              <a:t>0           </a:t>
            </a:r>
            <a:r>
              <a:rPr lang="en-A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0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b="1" i="1" dirty="0" smtClean="0"/>
              <a:t>A(</a:t>
            </a:r>
            <a:r>
              <a:rPr lang="en-A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b="1" i="1" dirty="0"/>
              <a:t>) </a:t>
            </a:r>
            <a:r>
              <a:rPr lang="en-AU" sz="2800" dirty="0"/>
              <a:t>= area under the curve from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0 to x = 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dirty="0"/>
          </a:p>
          <a:p>
            <a:r>
              <a:rPr lang="en-AU" sz="2800" dirty="0" smtClean="0"/>
              <a:t>                                                                                        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A(x</a:t>
            </a:r>
            <a:r>
              <a:rPr lang="en-AU" sz="24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AU" sz="2800" dirty="0" smtClean="0"/>
              <a:t>                                                                                   </a:t>
            </a:r>
            <a:r>
              <a:rPr lang="en-AU" sz="2000" dirty="0" smtClean="0"/>
              <a:t> 0                 </a:t>
            </a:r>
            <a:r>
              <a:rPr lang="en-A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0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dirty="0" smtClean="0"/>
              <a:t> </a:t>
            </a:r>
          </a:p>
          <a:p>
            <a:endParaRPr lang="en-AU" sz="2800" dirty="0" smtClean="0"/>
          </a:p>
          <a:p>
            <a:r>
              <a:rPr lang="en-AU" sz="2800" dirty="0" smtClean="0"/>
              <a:t>So </a:t>
            </a:r>
            <a:r>
              <a:rPr lang="en-AU" sz="2800" dirty="0"/>
              <a:t>the area from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800" dirty="0"/>
              <a:t>could be written as 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</a:t>
            </a:r>
            <a:r>
              <a:rPr lang="en-A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N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732240" y="1988654"/>
            <a:ext cx="1656184" cy="971134"/>
            <a:chOff x="7786" y="8144"/>
            <a:chExt cx="2202" cy="982"/>
          </a:xfrm>
        </p:grpSpPr>
        <p:cxnSp>
          <p:nvCxnSpPr>
            <p:cNvPr id="5123" name="AutoShape 3"/>
            <p:cNvCxnSpPr>
              <a:cxnSpLocks noChangeShapeType="1"/>
            </p:cNvCxnSpPr>
            <p:nvPr/>
          </p:nvCxnSpPr>
          <p:spPr bwMode="auto">
            <a:xfrm>
              <a:off x="7786" y="9078"/>
              <a:ext cx="220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004" y="8144"/>
              <a:ext cx="1741" cy="519"/>
            </a:xfrm>
            <a:custGeom>
              <a:avLst/>
              <a:gdLst>
                <a:gd name="T0" fmla="*/ 0 w 1741"/>
                <a:gd name="T1" fmla="*/ 519 h 519"/>
                <a:gd name="T2" fmla="*/ 1138 w 1741"/>
                <a:gd name="T3" fmla="*/ 323 h 519"/>
                <a:gd name="T4" fmla="*/ 1741 w 1741"/>
                <a:gd name="T5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1" h="519">
                  <a:moveTo>
                    <a:pt x="0" y="519"/>
                  </a:moveTo>
                  <a:cubicBezTo>
                    <a:pt x="424" y="464"/>
                    <a:pt x="848" y="409"/>
                    <a:pt x="1138" y="323"/>
                  </a:cubicBezTo>
                  <a:cubicBezTo>
                    <a:pt x="1428" y="237"/>
                    <a:pt x="1584" y="118"/>
                    <a:pt x="174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cxnSp>
          <p:nvCxnSpPr>
            <p:cNvPr id="5125" name="AutoShape 5"/>
            <p:cNvCxnSpPr>
              <a:cxnSpLocks noChangeShapeType="1"/>
            </p:cNvCxnSpPr>
            <p:nvPr/>
          </p:nvCxnSpPr>
          <p:spPr bwMode="auto">
            <a:xfrm flipV="1">
              <a:off x="8004" y="8217"/>
              <a:ext cx="0" cy="9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AutoShape 6"/>
            <p:cNvCxnSpPr>
              <a:cxnSpLocks noChangeShapeType="1"/>
            </p:cNvCxnSpPr>
            <p:nvPr/>
          </p:nvCxnSpPr>
          <p:spPr bwMode="auto">
            <a:xfrm flipV="1">
              <a:off x="9126" y="8467"/>
              <a:ext cx="0" cy="6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724299" y="3645024"/>
            <a:ext cx="1664125" cy="1152128"/>
            <a:chOff x="7736" y="8948"/>
            <a:chExt cx="2202" cy="960"/>
          </a:xfrm>
        </p:grpSpPr>
        <p:cxnSp>
          <p:nvCxnSpPr>
            <p:cNvPr id="5128" name="AutoShape 8"/>
            <p:cNvCxnSpPr>
              <a:cxnSpLocks noChangeShapeType="1"/>
            </p:cNvCxnSpPr>
            <p:nvPr/>
          </p:nvCxnSpPr>
          <p:spPr bwMode="auto">
            <a:xfrm>
              <a:off x="7736" y="9738"/>
              <a:ext cx="220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7968" y="8948"/>
              <a:ext cx="1741" cy="519"/>
            </a:xfrm>
            <a:custGeom>
              <a:avLst/>
              <a:gdLst>
                <a:gd name="T0" fmla="*/ 0 w 1741"/>
                <a:gd name="T1" fmla="*/ 519 h 519"/>
                <a:gd name="T2" fmla="*/ 1138 w 1741"/>
                <a:gd name="T3" fmla="*/ 323 h 519"/>
                <a:gd name="T4" fmla="*/ 1741 w 1741"/>
                <a:gd name="T5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1" h="519">
                  <a:moveTo>
                    <a:pt x="0" y="519"/>
                  </a:moveTo>
                  <a:cubicBezTo>
                    <a:pt x="424" y="464"/>
                    <a:pt x="848" y="409"/>
                    <a:pt x="1138" y="323"/>
                  </a:cubicBezTo>
                  <a:cubicBezTo>
                    <a:pt x="1428" y="237"/>
                    <a:pt x="1584" y="118"/>
                    <a:pt x="174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 flipV="1">
              <a:off x="8004" y="8999"/>
              <a:ext cx="0" cy="9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1" name="AutoShape 11"/>
            <p:cNvCxnSpPr>
              <a:cxnSpLocks noChangeShapeType="1"/>
            </p:cNvCxnSpPr>
            <p:nvPr/>
          </p:nvCxnSpPr>
          <p:spPr bwMode="auto">
            <a:xfrm flipV="1">
              <a:off x="9444" y="9124"/>
              <a:ext cx="16" cy="6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071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6660232" y="1052736"/>
            <a:ext cx="1368152" cy="2736304"/>
            <a:chOff x="7434" y="11851"/>
            <a:chExt cx="1558" cy="2661"/>
          </a:xfrm>
        </p:grpSpPr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7736" y="12504"/>
              <a:ext cx="1239" cy="19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7736" y="11851"/>
              <a:ext cx="1239" cy="653"/>
            </a:xfrm>
            <a:custGeom>
              <a:avLst/>
              <a:gdLst>
                <a:gd name="T0" fmla="*/ 0 w 1239"/>
                <a:gd name="T1" fmla="*/ 653 h 653"/>
                <a:gd name="T2" fmla="*/ 435 w 1239"/>
                <a:gd name="T3" fmla="*/ 519 h 653"/>
                <a:gd name="T4" fmla="*/ 1055 w 1239"/>
                <a:gd name="T5" fmla="*/ 217 h 653"/>
                <a:gd name="T6" fmla="*/ 1239 w 1239"/>
                <a:gd name="T7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9" h="653">
                  <a:moveTo>
                    <a:pt x="0" y="653"/>
                  </a:moveTo>
                  <a:cubicBezTo>
                    <a:pt x="129" y="622"/>
                    <a:pt x="259" y="592"/>
                    <a:pt x="435" y="519"/>
                  </a:cubicBezTo>
                  <a:cubicBezTo>
                    <a:pt x="611" y="446"/>
                    <a:pt x="921" y="303"/>
                    <a:pt x="1055" y="217"/>
                  </a:cubicBezTo>
                  <a:cubicBezTo>
                    <a:pt x="1189" y="131"/>
                    <a:pt x="1214" y="65"/>
                    <a:pt x="123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7736" y="11851"/>
              <a:ext cx="12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7719" y="11851"/>
              <a:ext cx="34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7434" y="12537"/>
              <a:ext cx="17" cy="18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7753" y="14512"/>
              <a:ext cx="11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0" y="404664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Now consider just one of the “rectangular” strips mentioned earlier </a:t>
            </a:r>
            <a:endParaRPr lang="en-AU" sz="2400" dirty="0" smtClean="0"/>
          </a:p>
          <a:p>
            <a:r>
              <a:rPr lang="en-AU" sz="2400" dirty="0" smtClean="0"/>
              <a:t>(</a:t>
            </a:r>
            <a:r>
              <a:rPr lang="en-AU" sz="2400" dirty="0"/>
              <a:t>greatly enlarged for clarity) </a:t>
            </a:r>
            <a:r>
              <a:rPr lang="en-AU" sz="2400" dirty="0" smtClean="0"/>
              <a:t>                                              F                 E</a:t>
            </a:r>
            <a:endParaRPr lang="en-AU" sz="2400" dirty="0"/>
          </a:p>
          <a:p>
            <a:r>
              <a:rPr lang="en-AU" sz="2400" dirty="0" smtClean="0"/>
              <a:t>        </a:t>
            </a:r>
          </a:p>
          <a:p>
            <a:r>
              <a:rPr lang="en-AU" sz="2400" dirty="0"/>
              <a:t>The area of the strip could be written as : </a:t>
            </a:r>
            <a:r>
              <a:rPr lang="en-AU" sz="2400" dirty="0" smtClean="0"/>
              <a:t>                     D                 </a:t>
            </a:r>
            <a:r>
              <a:rPr lang="en-AU" sz="2400" dirty="0"/>
              <a:t>C</a:t>
            </a:r>
            <a:endParaRPr lang="en-AU" sz="2400" dirty="0" smtClean="0"/>
          </a:p>
          <a:p>
            <a:r>
              <a:rPr lang="en-AU" sz="2400" b="1" i="1" dirty="0" smtClean="0"/>
              <a:t>                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en-A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AU" sz="2400" b="1" i="1" dirty="0" smtClean="0"/>
          </a:p>
          <a:p>
            <a:r>
              <a:rPr lang="en-AU" sz="2400" b="1" i="1" dirty="0" smtClean="0"/>
              <a:t> Where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en-A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AU" sz="2400" b="1" i="1" dirty="0" smtClean="0"/>
              <a:t>means the area from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to </a:t>
            </a:r>
            <a:r>
              <a:rPr lang="en-A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endParaRPr lang="en-A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b="1" i="1" dirty="0" smtClean="0"/>
              <a:t>                          MINUS</a:t>
            </a:r>
          </a:p>
          <a:p>
            <a:r>
              <a:rPr lang="en-AU" sz="2400" b="1" i="1" dirty="0" smtClean="0"/>
              <a:t>              </a:t>
            </a: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A(x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AU" sz="2400" b="1" i="1" dirty="0"/>
              <a:t> which means the area from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to x </a:t>
            </a:r>
          </a:p>
          <a:p>
            <a:endParaRPr lang="en-A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dirty="0"/>
              <a:t>The area of the strip is between the areas of </a:t>
            </a:r>
            <a:r>
              <a:rPr lang="en-AU" sz="2400" dirty="0" smtClean="0"/>
              <a:t>the</a:t>
            </a:r>
            <a:endParaRPr lang="en-NZ" sz="2400" dirty="0"/>
          </a:p>
          <a:p>
            <a:r>
              <a:rPr lang="en-AU" sz="2400" dirty="0" smtClean="0"/>
              <a:t>two rectangles   </a:t>
            </a:r>
            <a:r>
              <a:rPr lang="en-AU" sz="2400" dirty="0"/>
              <a:t>ABCD and </a:t>
            </a:r>
            <a:r>
              <a:rPr lang="en-AU" sz="2400" dirty="0" smtClean="0"/>
              <a:t>ABEF</a:t>
            </a:r>
            <a:endParaRPr lang="en-NZ" sz="2400" dirty="0"/>
          </a:p>
          <a:p>
            <a:r>
              <a:rPr lang="en-NZ" sz="2400" dirty="0" smtClean="0"/>
              <a:t>        </a:t>
            </a:r>
          </a:p>
          <a:p>
            <a:r>
              <a:rPr lang="en-AU" sz="2400" dirty="0" smtClean="0"/>
              <a:t>                          area </a:t>
            </a:r>
            <a:r>
              <a:rPr lang="en-AU" sz="2400" dirty="0"/>
              <a:t>ABCD  &lt;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A(x)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400" dirty="0"/>
              <a:t>&lt;  area ABEF</a:t>
            </a:r>
            <a:endParaRPr lang="en-NZ" sz="2400" dirty="0"/>
          </a:p>
          <a:p>
            <a:r>
              <a:rPr lang="en-AU" sz="2400" dirty="0" smtClean="0"/>
              <a:t>   </a:t>
            </a:r>
            <a:endParaRPr lang="en-NZ" sz="2400" dirty="0"/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f(x)×h  &lt;  A(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A(x)  &lt;   f(</a:t>
            </a:r>
            <a:r>
              <a:rPr lang="en-A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x+h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)×h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sz="2400" dirty="0" smtClean="0"/>
              <a:t>                   </a:t>
            </a:r>
            <a:endParaRPr lang="en-NZ" sz="2400" dirty="0"/>
          </a:p>
        </p:txBody>
      </p:sp>
      <p:cxnSp>
        <p:nvCxnSpPr>
          <p:cNvPr id="41" name="Straight Connector 40"/>
          <p:cNvCxnSpPr>
            <a:endCxn id="36" idx="1"/>
          </p:cNvCxnSpPr>
          <p:nvPr/>
        </p:nvCxnSpPr>
        <p:spPr>
          <a:xfrm flipV="1">
            <a:off x="8013455" y="1052737"/>
            <a:ext cx="14929" cy="815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244408" y="1052736"/>
            <a:ext cx="0" cy="2685917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16416" y="2211028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i="1" dirty="0" smtClean="0"/>
              <a:t>f(</a:t>
            </a:r>
            <a:r>
              <a:rPr lang="en-AU" b="1" i="1" dirty="0" err="1" smtClean="0"/>
              <a:t>x+h</a:t>
            </a:r>
            <a:r>
              <a:rPr lang="en-AU" b="1" i="1" dirty="0" smtClean="0"/>
              <a:t>)</a:t>
            </a:r>
            <a:endParaRPr lang="en-NZ" dirty="0"/>
          </a:p>
        </p:txBody>
      </p:sp>
      <p:sp>
        <p:nvSpPr>
          <p:cNvPr id="46" name="TextBox 45"/>
          <p:cNvSpPr txBox="1"/>
          <p:nvPr/>
        </p:nvSpPr>
        <p:spPr>
          <a:xfrm>
            <a:off x="6012160" y="2216530"/>
            <a:ext cx="5818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i="1" dirty="0" smtClean="0"/>
              <a:t>f(x)</a:t>
            </a:r>
            <a:endParaRPr lang="en-NZ" dirty="0"/>
          </a:p>
        </p:txBody>
      </p:sp>
      <p:sp>
        <p:nvSpPr>
          <p:cNvPr id="47" name="TextBox 46"/>
          <p:cNvSpPr txBox="1"/>
          <p:nvPr/>
        </p:nvSpPr>
        <p:spPr>
          <a:xfrm>
            <a:off x="7209952" y="330644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h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6707652" y="3802903"/>
            <a:ext cx="4057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2400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5991" y="3802903"/>
            <a:ext cx="4768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156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613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Epsom Girls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Philip</cp:lastModifiedBy>
  <cp:revision>28</cp:revision>
  <dcterms:created xsi:type="dcterms:W3CDTF">2013-08-11T04:55:23Z</dcterms:created>
  <dcterms:modified xsi:type="dcterms:W3CDTF">2019-06-26T23:47:27Z</dcterms:modified>
</cp:coreProperties>
</file>